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  <p:sldMasterId id="2147483746" r:id="rId2"/>
    <p:sldMasterId id="2147483733" r:id="rId3"/>
  </p:sldMasterIdLst>
  <p:notesMasterIdLst>
    <p:notesMasterId r:id="rId19"/>
  </p:notesMasterIdLst>
  <p:sldIdLst>
    <p:sldId id="379" r:id="rId4"/>
    <p:sldId id="380" r:id="rId5"/>
    <p:sldId id="386" r:id="rId6"/>
    <p:sldId id="387" r:id="rId7"/>
    <p:sldId id="388" r:id="rId8"/>
    <p:sldId id="389" r:id="rId9"/>
    <p:sldId id="390" r:id="rId10"/>
    <p:sldId id="392" r:id="rId11"/>
    <p:sldId id="393" r:id="rId12"/>
    <p:sldId id="394" r:id="rId13"/>
    <p:sldId id="381" r:id="rId14"/>
    <p:sldId id="382" r:id="rId15"/>
    <p:sldId id="383" r:id="rId16"/>
    <p:sldId id="384" r:id="rId17"/>
    <p:sldId id="38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72" userDrawn="1">
          <p15:clr>
            <a:srgbClr val="A4A3A4"/>
          </p15:clr>
        </p15:guide>
        <p15:guide id="4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2D"/>
    <a:srgbClr val="595959"/>
    <a:srgbClr val="16DFDA"/>
    <a:srgbClr val="30F358"/>
    <a:srgbClr val="30F35F"/>
    <a:srgbClr val="1240C7"/>
    <a:srgbClr val="1157C7"/>
    <a:srgbClr val="1D8BC4"/>
    <a:srgbClr val="2BC9D0"/>
    <a:srgbClr val="187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5" autoAdjust="0"/>
    <p:restoredTop sz="94802"/>
  </p:normalViewPr>
  <p:slideViewPr>
    <p:cSldViewPr snapToGrid="0" snapToObjects="1">
      <p:cViewPr varScale="1">
        <p:scale>
          <a:sx n="76" d="100"/>
          <a:sy n="76" d="100"/>
        </p:scale>
        <p:origin x="1036" y="52"/>
      </p:cViewPr>
      <p:guideLst>
        <p:guide orient="horz" pos="1620"/>
        <p:guide pos="2880"/>
        <p:guide orient="horz" pos="972"/>
        <p:guide pos="3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1668" y="4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BF5F8-0ABE-F041-B053-C6E9A0DA689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0791-EC40-7341-8BCC-58405AAD9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9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8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2"/>
            <a:ext cx="8197998" cy="643302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3027218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spcAft>
                <a:spcPts val="0"/>
              </a:spcAft>
              <a:buClr>
                <a:srgbClr val="D3002D"/>
              </a:buClr>
              <a:buFontTx/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692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18265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24891"/>
            <a:ext cx="8206637" cy="2508265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rgbClr val="D9D9D9"/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376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6"/>
            <a:ext cx="8196228" cy="68957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44623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rgbClr val="D9D9D9"/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44623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D9D9D9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39096"/>
            <a:ext cx="3941889" cy="2586539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39097"/>
            <a:ext cx="4054475" cy="2586538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09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197998" cy="62944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22219"/>
            <a:ext cx="8197998" cy="3069454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26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2519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38745"/>
            <a:ext cx="8206637" cy="2494411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81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5"/>
            <a:ext cx="8196228" cy="66186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30768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30768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262626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25241"/>
            <a:ext cx="3941889" cy="2579613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25242"/>
            <a:ext cx="4054475" cy="2579612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0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342" y="2713289"/>
            <a:ext cx="8169021" cy="1371808"/>
          </a:xfrm>
          <a:prstGeom prst="rect">
            <a:avLst/>
          </a:prstGeom>
        </p:spPr>
        <p:txBody>
          <a:bodyPr lIns="54864"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insert presentation title here</a:t>
            </a:r>
          </a:p>
          <a:p>
            <a:r>
              <a:rPr lang="en-US" dirty="0"/>
              <a:t>Second level</a:t>
            </a:r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3183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BB8983-4F6A-EF4E-93A9-86540F67E3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3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2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93180-4F59-CC4E-98CB-0DFCBD175D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593CB-B1C8-D74D-A5DB-31688FBC0B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onto.ca/city-government/data-research-maps/open-data/open-data-catalogue/#e8f359f0-2f47-3058-bf64-6ec488de52da" TargetMode="External"/><Relationship Id="rId2" Type="http://schemas.openxmlformats.org/officeDocument/2006/relationships/hyperlink" Target="https://github.com/ryanmark1867/ai_conference_june_201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C9D7BB-309F-6C48-8BD9-D256072B4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deep learning and time-series forecasting to reduce transit delays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5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8" y="349516"/>
            <a:ext cx="8633221" cy="689576"/>
          </a:xfrm>
        </p:spPr>
        <p:txBody>
          <a:bodyPr/>
          <a:lstStyle/>
          <a:p>
            <a:r>
              <a:rPr lang="en-US" dirty="0"/>
              <a:t>Exploring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Delay duration </a:t>
            </a:r>
            <a:r>
              <a:rPr lang="en-US" dirty="0" err="1"/>
              <a:t>seasonability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Delay count </a:t>
            </a:r>
            <a:r>
              <a:rPr lang="en-US" dirty="0" err="1"/>
              <a:t>seasonability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F6ECE-FB36-4300-ADAA-1E847F39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0" y="1843782"/>
            <a:ext cx="3979433" cy="197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60847-CCEA-4FDF-AAD3-D5B34B4A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17" y="1843782"/>
            <a:ext cx="4155996" cy="19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and data for this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Repo with code and associated material: </a:t>
            </a:r>
            <a:r>
              <a:rPr lang="en-CA" dirty="0">
                <a:hlinkClick r:id="rId2"/>
              </a:rPr>
              <a:t>https://github.com/ryanmark1867/ai_conference_june_2019</a:t>
            </a:r>
            <a:endParaRPr lang="en-CA" dirty="0"/>
          </a:p>
          <a:p>
            <a:r>
              <a:rPr lang="en-CA" dirty="0"/>
              <a:t>Original data source:  </a:t>
            </a:r>
            <a:r>
              <a:rPr lang="en-CA" dirty="0">
                <a:hlinkClick r:id="rId3"/>
              </a:rPr>
              <a:t>https://www.toronto.ca/city-government/data-research-maps/open-data/open-data-catalogue/#e8f359f0-2f47-3058-bf64-6ec488de52da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3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8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8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publicly available dataset on streetcar delays to create a model to predict and prevent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time series forecasting to understand the seasonal nature of delays and deep learning to predict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of: 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Applying deep learning to a raw dataset in structured tabular format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 ill-formed address information into map visualizations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multiple data types (continuous, categorical and text) in a single deep learning model that incorporates embeddings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problem: streetcar delays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5244069" cy="302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Toronto has the biggest network streetcar network in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Advantages: greener / lower </a:t>
            </a:r>
            <a:r>
              <a:rPr lang="en-US" dirty="0" err="1"/>
              <a:t>labour</a:t>
            </a:r>
            <a:r>
              <a:rPr lang="en-US" dirty="0"/>
              <a:t> cost than buses; cheaper than subways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 disadvantage: delays trigger gridlock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gridlock by predicting and preventing delays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4B0BA-21BB-4BC2-8B64-42ADA993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48" y="2390076"/>
            <a:ext cx="3263317" cy="18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1970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~70 k records with details of all streetcar delays since January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error checking on data entry = messy data: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Invalid routes, vehicles, and direction of travel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Locations are free-form, inconsistent descriptions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Interesting, real-world dataset that demands serious effort to prepare for machine learning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89C3D-6F37-481F-BAE1-B8D5B101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3198366"/>
            <a:ext cx="8548382" cy="9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dataset: locations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CC184-59D5-4594-942E-E770CE2B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6" y="1192402"/>
            <a:ext cx="766193" cy="239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AA464-F248-4980-903F-750448DD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97" y="1192402"/>
            <a:ext cx="787636" cy="2465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8F5D6-6C4D-4DD0-AE3E-3C9C65FFB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871" y="1192402"/>
            <a:ext cx="1047661" cy="2398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B92EA-BBFE-408B-96AC-AF24B8E44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471" y="2564635"/>
            <a:ext cx="2995715" cy="15327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DE9BFC-33F0-4EB2-B380-08432454F45E}"/>
              </a:ext>
            </a:extLst>
          </p:cNvPr>
          <p:cNvSpPr/>
          <p:nvPr/>
        </p:nvSpPr>
        <p:spPr>
          <a:xfrm>
            <a:off x="12919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E5F0D8-271D-4E3D-89EA-9A28B6BAAFC1}"/>
              </a:ext>
            </a:extLst>
          </p:cNvPr>
          <p:cNvSpPr/>
          <p:nvPr/>
        </p:nvSpPr>
        <p:spPr>
          <a:xfrm>
            <a:off x="3083532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DA9B31-6111-4D0D-91E6-BD79EA4A96D0}"/>
              </a:ext>
            </a:extLst>
          </p:cNvPr>
          <p:cNvSpPr/>
          <p:nvPr/>
        </p:nvSpPr>
        <p:spPr>
          <a:xfrm>
            <a:off x="50714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995AB-E7F9-4A71-9BA7-6E7E75179390}"/>
              </a:ext>
            </a:extLst>
          </p:cNvPr>
          <p:cNvSpPr txBox="1"/>
          <p:nvPr/>
        </p:nvSpPr>
        <p:spPr>
          <a:xfrm>
            <a:off x="1278325" y="2583701"/>
            <a:ext cx="849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Clean </a:t>
            </a:r>
            <a:r>
              <a:rPr lang="en-US" sz="1400" i="1" dirty="0">
                <a:solidFill>
                  <a:schemeClr val="bg1"/>
                </a:solidFill>
              </a:rPr>
              <a:t>custom code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93420-F54D-46BB-99E8-1DF034648771}"/>
              </a:ext>
            </a:extLst>
          </p:cNvPr>
          <p:cNvSpPr txBox="1"/>
          <p:nvPr/>
        </p:nvSpPr>
        <p:spPr>
          <a:xfrm>
            <a:off x="2992786" y="2583701"/>
            <a:ext cx="917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Geocode </a:t>
            </a:r>
            <a:r>
              <a:rPr lang="en-US" sz="1400" i="1" dirty="0">
                <a:solidFill>
                  <a:schemeClr val="bg1"/>
                </a:solidFill>
              </a:rPr>
              <a:t>Google Geocode API</a:t>
            </a:r>
            <a:endParaRPr lang="en-CA" sz="1400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F12F4-6509-4302-818A-5FD3D4087056}"/>
              </a:ext>
            </a:extLst>
          </p:cNvPr>
          <p:cNvSpPr txBox="1"/>
          <p:nvPr/>
        </p:nvSpPr>
        <p:spPr>
          <a:xfrm>
            <a:off x="5017678" y="2583701"/>
            <a:ext cx="89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Visualize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i="1" dirty="0">
                <a:solidFill>
                  <a:schemeClr val="bg1"/>
                </a:solidFill>
              </a:rPr>
              <a:t>Folium</a:t>
            </a:r>
            <a:endParaRPr lang="en-CA" sz="1400" i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857A6-4F03-4C97-A4DA-8DF6710AB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776" y="947400"/>
            <a:ext cx="2995715" cy="1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dataset: transformations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01997-B220-4C0B-940D-625F044A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9" y="1512669"/>
            <a:ext cx="3323037" cy="1682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44ADA-8DD5-420A-80DC-C436E61A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16" y="1512669"/>
            <a:ext cx="4933664" cy="168260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EDE4643-27B8-4AEA-843E-D50F72BD5BC1}"/>
              </a:ext>
            </a:extLst>
          </p:cNvPr>
          <p:cNvSpPr/>
          <p:nvPr/>
        </p:nvSpPr>
        <p:spPr>
          <a:xfrm>
            <a:off x="3721791" y="2233889"/>
            <a:ext cx="401850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7A8F-8E1E-4BFD-9D50-0F2E6D7ADF7B}"/>
              </a:ext>
            </a:extLst>
          </p:cNvPr>
          <p:cNvSpPr txBox="1"/>
          <p:nvPr/>
        </p:nvSpPr>
        <p:spPr>
          <a:xfrm>
            <a:off x="2261197" y="3340182"/>
            <a:ext cx="5599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Replace categorical values with numeric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Tokenize text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Replace latitude and longitude values with x, y, z normalizations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model: layers by category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E2144F-CF2A-40D5-9DAB-6ADCE92CAEF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779" y="1149928"/>
            <a:ext cx="8197998" cy="3019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Categorize columns in the dataset: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Continuous: length of delay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Categorical: route, vehicle, direction, time of day, day of week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Text: description of incident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Spatial: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Automatically build a simple </a:t>
            </a:r>
            <a:r>
              <a:rPr lang="en-US" dirty="0" err="1"/>
              <a:t>Keras</a:t>
            </a:r>
            <a:r>
              <a:rPr lang="en-US" dirty="0"/>
              <a:t> model: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Build model by iterating through columns by type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layers for each column type have distinct characteristics (e.g. GNU for text, embeddings for text and categorical columns)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As long as columns are categorized correctly, the model automatically adapts to new schemas / additional columns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6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model: layers by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Categorical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2887-4CDC-498A-8307-651A4794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34" y="1689383"/>
            <a:ext cx="3317889" cy="213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D6115-6235-459D-9631-0A72786F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9" y="1705438"/>
            <a:ext cx="24320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78" y="349516"/>
            <a:ext cx="8633221" cy="689576"/>
          </a:xfrm>
        </p:spPr>
        <p:txBody>
          <a:bodyPr/>
          <a:lstStyle/>
          <a:p>
            <a:r>
              <a:rPr lang="en-US" dirty="0"/>
              <a:t>Exploring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Delay duration averages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Delay count averages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11156-A5B7-456B-8554-E786F765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" y="1832358"/>
            <a:ext cx="4061060" cy="1991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6F260-E7DB-4D2A-82C9-BE61A3C7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219" y="1832358"/>
            <a:ext cx="4159629" cy="19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5652"/>
      </p:ext>
    </p:extLst>
  </p:cSld>
  <p:clrMapOvr>
    <a:masterClrMapping/>
  </p:clrMapOvr>
</p:sld>
</file>

<file path=ppt/theme/theme1.xml><?xml version="1.0" encoding="utf-8"?>
<a:theme xmlns:a="http://schemas.openxmlformats.org/drawingml/2006/main" name="2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Title Slide [option 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18043</TotalTime>
  <Words>598</Words>
  <Application>Microsoft Office PowerPoint</Application>
  <PresentationFormat>On-screen Show (16:9)</PresentationFormat>
  <Paragraphs>65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2_Red Gradient line</vt:lpstr>
      <vt:lpstr>3_Red Gradient line</vt:lpstr>
      <vt:lpstr>6_Title Slide [option 1]</vt:lpstr>
      <vt:lpstr>PowerPoint Presentation</vt:lpstr>
      <vt:lpstr>Introduction</vt:lpstr>
      <vt:lpstr>The problem: streetcar delays</vt:lpstr>
      <vt:lpstr>The dataset</vt:lpstr>
      <vt:lpstr>The dataset: locations</vt:lpstr>
      <vt:lpstr>The dataset: transformations</vt:lpstr>
      <vt:lpstr>The model: layers by category</vt:lpstr>
      <vt:lpstr>The model: layers by category</vt:lpstr>
      <vt:lpstr>Exploring Time Series</vt:lpstr>
      <vt:lpstr>Exploring Time Series</vt:lpstr>
      <vt:lpstr>Code and data for this example</vt:lpstr>
      <vt:lpstr>PowerPoint Presentation</vt:lpstr>
      <vt:lpstr>PowerPoint Presentation</vt:lpstr>
      <vt:lpstr>PowerPoint Presentation</vt:lpstr>
      <vt:lpstr>PowerPoint Presentation</vt:lpstr>
    </vt:vector>
  </TitlesOfParts>
  <Company>O'Reilly 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 Vondrak</dc:creator>
  <cp:lastModifiedBy>MARK Ryan</cp:lastModifiedBy>
  <cp:revision>273</cp:revision>
  <cp:lastPrinted>2018-11-12T18:44:27Z</cp:lastPrinted>
  <dcterms:created xsi:type="dcterms:W3CDTF">2018-07-24T00:02:08Z</dcterms:created>
  <dcterms:modified xsi:type="dcterms:W3CDTF">2019-05-29T02:18:15Z</dcterms:modified>
</cp:coreProperties>
</file>